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449" r:id="rId3"/>
    <p:sldId id="451" r:id="rId4"/>
    <p:sldId id="454" r:id="rId5"/>
    <p:sldId id="457" r:id="rId6"/>
    <p:sldId id="459" r:id="rId7"/>
    <p:sldId id="461" r:id="rId8"/>
    <p:sldId id="463" r:id="rId9"/>
    <p:sldId id="466" r:id="rId10"/>
    <p:sldId id="465"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ntro" id="{129A4AB9-2164-4FFD-9D50-0ADA70B1014A}">
          <p14:sldIdLst>
            <p14:sldId id="256"/>
            <p14:sldId id="449"/>
            <p14:sldId id="451"/>
            <p14:sldId id="454"/>
          </p14:sldIdLst>
        </p14:section>
        <p14:section name="What is Threshold" id="{2C7936FE-BF9B-4EA5-A5D8-21BE4AB08144}">
          <p14:sldIdLst>
            <p14:sldId id="457"/>
            <p14:sldId id="459"/>
            <p14:sldId id="461"/>
            <p14:sldId id="463"/>
            <p14:sldId id="466"/>
            <p14:sldId id="4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6" autoAdjust="0"/>
    <p:restoredTop sz="94607" autoAdjust="0"/>
  </p:normalViewPr>
  <p:slideViewPr>
    <p:cSldViewPr>
      <p:cViewPr>
        <p:scale>
          <a:sx n="58" d="100"/>
          <a:sy n="58" d="100"/>
        </p:scale>
        <p:origin x="-1506" y="-1092"/>
      </p:cViewPr>
      <p:guideLst>
        <p:guide orient="horz" pos="2160"/>
        <p:guide pos="2880"/>
      </p:guideLst>
    </p:cSldViewPr>
  </p:slideViewPr>
  <p:outlineViewPr>
    <p:cViewPr>
      <p:scale>
        <a:sx n="33" d="100"/>
        <a:sy n="33" d="100"/>
      </p:scale>
      <p:origin x="0" y="37373"/>
    </p:cViewPr>
  </p:outlineViewPr>
  <p:notesTextViewPr>
    <p:cViewPr>
      <p:scale>
        <a:sx n="1" d="1"/>
        <a:sy n="1" d="1"/>
      </p:scale>
      <p:origin x="0" y="0"/>
    </p:cViewPr>
  </p:notesTextViewPr>
  <p:sorterViewPr>
    <p:cViewPr>
      <p:scale>
        <a:sx n="100" d="100"/>
        <a:sy n="100" d="100"/>
      </p:scale>
      <p:origin x="0" y="211"/>
    </p:cViewPr>
  </p:sorterViewPr>
  <p:notesViewPr>
    <p:cSldViewPr>
      <p:cViewPr varScale="1">
        <p:scale>
          <a:sx n="67" d="100"/>
          <a:sy n="67" d="100"/>
        </p:scale>
        <p:origin x="-1474" y="-8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1"/>
          </a:xfrm>
          <a:prstGeom prst="rect">
            <a:avLst/>
          </a:prstGeom>
        </p:spPr>
        <p:txBody>
          <a:bodyPr vert="horz" lIns="92653" tIns="46326" rIns="92653" bIns="46326"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1"/>
          </a:xfrm>
          <a:prstGeom prst="rect">
            <a:avLst/>
          </a:prstGeom>
        </p:spPr>
        <p:txBody>
          <a:bodyPr vert="horz" lIns="92653" tIns="46326" rIns="92653" bIns="46326" rtlCol="0"/>
          <a:lstStyle>
            <a:lvl1pPr algn="r">
              <a:defRPr sz="1200"/>
            </a:lvl1pPr>
          </a:lstStyle>
          <a:p>
            <a:fld id="{9A8CA839-F7CA-4882-9CD0-5C2312704836}" type="datetimeFigureOut">
              <a:rPr lang="en-US" smtClean="0"/>
              <a:t>5/21/2014</a:t>
            </a:fld>
            <a:endParaRPr lang="en-US"/>
          </a:p>
        </p:txBody>
      </p:sp>
      <p:sp>
        <p:nvSpPr>
          <p:cNvPr id="4" name="Footer Placeholder 3"/>
          <p:cNvSpPr>
            <a:spLocks noGrp="1"/>
          </p:cNvSpPr>
          <p:nvPr>
            <p:ph type="ftr" sz="quarter" idx="2"/>
          </p:nvPr>
        </p:nvSpPr>
        <p:spPr>
          <a:xfrm>
            <a:off x="2" y="8829967"/>
            <a:ext cx="2971800" cy="464821"/>
          </a:xfrm>
          <a:prstGeom prst="rect">
            <a:avLst/>
          </a:prstGeom>
        </p:spPr>
        <p:txBody>
          <a:bodyPr vert="horz" lIns="92653" tIns="46326" rIns="92653" bIns="46326"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1"/>
          </a:xfrm>
          <a:prstGeom prst="rect">
            <a:avLst/>
          </a:prstGeom>
        </p:spPr>
        <p:txBody>
          <a:bodyPr vert="horz" lIns="92653" tIns="46326" rIns="92653" bIns="46326" rtlCol="0" anchor="b"/>
          <a:lstStyle>
            <a:lvl1pPr algn="r">
              <a:defRPr sz="1200"/>
            </a:lvl1pPr>
          </a:lstStyle>
          <a:p>
            <a:fld id="{171C499D-3B9B-4379-AA6E-307F13B32F9E}" type="slidenum">
              <a:rPr lang="en-US" smtClean="0"/>
              <a:t>‹#›</a:t>
            </a:fld>
            <a:endParaRPr lang="en-US"/>
          </a:p>
        </p:txBody>
      </p:sp>
    </p:spTree>
    <p:extLst>
      <p:ext uri="{BB962C8B-B14F-4D97-AF65-F5344CB8AC3E}">
        <p14:creationId xmlns:p14="http://schemas.microsoft.com/office/powerpoint/2010/main" val="3543337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1"/>
          </a:xfrm>
          <a:prstGeom prst="rect">
            <a:avLst/>
          </a:prstGeom>
        </p:spPr>
        <p:txBody>
          <a:bodyPr vert="horz" lIns="92653" tIns="46326" rIns="92653" bIns="46326" rtlCol="0"/>
          <a:lstStyle>
            <a:lvl1pPr algn="l">
              <a:defRPr sz="1200"/>
            </a:lvl1pPr>
          </a:lstStyle>
          <a:p>
            <a:endParaRPr lang="en-US"/>
          </a:p>
        </p:txBody>
      </p:sp>
      <p:sp>
        <p:nvSpPr>
          <p:cNvPr id="3" name="Date Placeholder 2"/>
          <p:cNvSpPr>
            <a:spLocks noGrp="1"/>
          </p:cNvSpPr>
          <p:nvPr>
            <p:ph type="dt" idx="1"/>
          </p:nvPr>
        </p:nvSpPr>
        <p:spPr>
          <a:xfrm>
            <a:off x="3884614" y="0"/>
            <a:ext cx="2971800" cy="464821"/>
          </a:xfrm>
          <a:prstGeom prst="rect">
            <a:avLst/>
          </a:prstGeom>
        </p:spPr>
        <p:txBody>
          <a:bodyPr vert="horz" lIns="92653" tIns="46326" rIns="92653" bIns="46326" rtlCol="0"/>
          <a:lstStyle>
            <a:lvl1pPr algn="r">
              <a:defRPr sz="1200"/>
            </a:lvl1pPr>
          </a:lstStyle>
          <a:p>
            <a:fld id="{A517DB37-D4C6-4A58-AA32-74504C4F0DDE}" type="datetimeFigureOut">
              <a:rPr lang="en-US" smtClean="0"/>
              <a:t>5/21/2014</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653" tIns="46326" rIns="92653" bIns="46326" rtlCol="0" anchor="ctr"/>
          <a:lstStyle/>
          <a:p>
            <a:endParaRPr lang="en-US"/>
          </a:p>
        </p:txBody>
      </p:sp>
      <p:sp>
        <p:nvSpPr>
          <p:cNvPr id="5" name="Notes Placeholder 4"/>
          <p:cNvSpPr>
            <a:spLocks noGrp="1"/>
          </p:cNvSpPr>
          <p:nvPr>
            <p:ph type="body" sz="quarter" idx="3"/>
          </p:nvPr>
        </p:nvSpPr>
        <p:spPr>
          <a:xfrm>
            <a:off x="685800" y="4415790"/>
            <a:ext cx="5486400" cy="4183381"/>
          </a:xfrm>
          <a:prstGeom prst="rect">
            <a:avLst/>
          </a:prstGeom>
        </p:spPr>
        <p:txBody>
          <a:bodyPr vert="horz" lIns="92653" tIns="46326" rIns="92653" bIns="463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1"/>
          </a:xfrm>
          <a:prstGeom prst="rect">
            <a:avLst/>
          </a:prstGeom>
        </p:spPr>
        <p:txBody>
          <a:bodyPr vert="horz" lIns="92653" tIns="46326" rIns="92653" bIns="4632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1"/>
          </a:xfrm>
          <a:prstGeom prst="rect">
            <a:avLst/>
          </a:prstGeom>
        </p:spPr>
        <p:txBody>
          <a:bodyPr vert="horz" lIns="92653" tIns="46326" rIns="92653" bIns="46326" rtlCol="0" anchor="b"/>
          <a:lstStyle>
            <a:lvl1pPr algn="r">
              <a:defRPr sz="1200"/>
            </a:lvl1pPr>
          </a:lstStyle>
          <a:p>
            <a:fld id="{8693506C-A418-45DC-9BBF-6D1F86DF5CB3}" type="slidenum">
              <a:rPr lang="en-US" smtClean="0"/>
              <a:t>‹#›</a:t>
            </a:fld>
            <a:endParaRPr lang="en-US"/>
          </a:p>
        </p:txBody>
      </p:sp>
    </p:spTree>
    <p:extLst>
      <p:ext uri="{BB962C8B-B14F-4D97-AF65-F5344CB8AC3E}">
        <p14:creationId xmlns:p14="http://schemas.microsoft.com/office/powerpoint/2010/main" val="38115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698500"/>
            <a:ext cx="4645025" cy="3484563"/>
          </a:xfrm>
        </p:spPr>
      </p:sp>
      <p:sp>
        <p:nvSpPr>
          <p:cNvPr id="3" name="Notes Placeholder 2"/>
          <p:cNvSpPr>
            <a:spLocks noGrp="1"/>
          </p:cNvSpPr>
          <p:nvPr>
            <p:ph type="body" idx="1"/>
          </p:nvPr>
        </p:nvSpPr>
        <p:spPr/>
        <p:txBody>
          <a:bodyPr/>
          <a:lstStyle/>
          <a:p>
            <a:r>
              <a:rPr lang="en-US" dirty="0" smtClean="0"/>
              <a:t>I talked about the need.  Each dog</a:t>
            </a:r>
            <a:r>
              <a:rPr lang="en-US" baseline="0" dirty="0" smtClean="0"/>
              <a:t> is only getting out twice a week. Picture yourself in that environment.</a:t>
            </a:r>
          </a:p>
          <a:p>
            <a:r>
              <a:rPr lang="en-US" baseline="0" dirty="0" smtClean="0"/>
              <a:t>This is it right here.  It’s up to us to make it happen.  To spend some quality time with each dog once a day.</a:t>
            </a:r>
          </a:p>
          <a:p>
            <a:r>
              <a:rPr lang="en-US" baseline="0" dirty="0" smtClean="0"/>
              <a:t>It’s hard work.  Believe me, You’re going to need support,  a buddy and a mentor and confidence.</a:t>
            </a:r>
          </a:p>
          <a:p>
            <a:r>
              <a:rPr lang="en-US" baseline="0" dirty="0" smtClean="0"/>
              <a:t>You will need perseverance and to remind yourself often on why you are here, and yes you will sweat and probably bleed</a:t>
            </a:r>
          </a:p>
          <a:p>
            <a:r>
              <a:rPr lang="en-US" baseline="0" dirty="0" smtClean="0"/>
              <a:t>It’s not for everyone and there’s no shame in that. The good news is that it’s scalable.  There are options:</a:t>
            </a:r>
          </a:p>
          <a:p>
            <a:pPr marL="168141" indent="-168141">
              <a:buFont typeface="Arial" pitchFamily="34" charset="0"/>
              <a:buChar char="•"/>
            </a:pPr>
            <a:r>
              <a:rPr lang="en-US" baseline="0" dirty="0" smtClean="0"/>
              <a:t>Walk small dogs (start small and get big)</a:t>
            </a:r>
          </a:p>
          <a:p>
            <a:pPr marL="168141" indent="-168141">
              <a:buFont typeface="Arial" pitchFamily="34" charset="0"/>
              <a:buChar char="•"/>
            </a:pPr>
            <a:r>
              <a:rPr lang="en-US" baseline="0" dirty="0" smtClean="0"/>
              <a:t>Work only outside the kennels on impulse control, getting and keeping attention</a:t>
            </a:r>
          </a:p>
          <a:p>
            <a:pPr marL="168141" indent="-168141">
              <a:buFont typeface="Arial" pitchFamily="34" charset="0"/>
              <a:buChar char="•"/>
            </a:pPr>
            <a:r>
              <a:rPr lang="en-US" baseline="0" dirty="0" smtClean="0"/>
              <a:t>Volunteer to help at outreach adoption events </a:t>
            </a:r>
          </a:p>
          <a:p>
            <a:pPr marL="168141" indent="-168141">
              <a:buFont typeface="Arial" pitchFamily="34" charset="0"/>
              <a:buChar char="•"/>
            </a:pPr>
            <a:r>
              <a:rPr lang="en-US" baseline="0" dirty="0" smtClean="0"/>
              <a:t>Train and do adoption counseling</a:t>
            </a:r>
          </a:p>
          <a:p>
            <a:endParaRPr lang="en-US" baseline="0" dirty="0" smtClean="0"/>
          </a:p>
          <a:p>
            <a:r>
              <a:rPr lang="en-US" dirty="0" smtClean="0"/>
              <a:t>So,</a:t>
            </a:r>
            <a:r>
              <a:rPr lang="en-US" baseline="0" dirty="0" smtClean="0"/>
              <a:t> enough Ra </a:t>
            </a:r>
            <a:r>
              <a:rPr lang="en-US" baseline="0" dirty="0" err="1" smtClean="0"/>
              <a:t>Ra</a:t>
            </a:r>
            <a:r>
              <a:rPr lang="en-US" baseline="0" dirty="0" smtClean="0"/>
              <a:t>.  Let’s get started with the tools for success (yours and the dog’s)</a:t>
            </a:r>
            <a:endParaRPr lang="en-US" dirty="0"/>
          </a:p>
        </p:txBody>
      </p:sp>
      <p:sp>
        <p:nvSpPr>
          <p:cNvPr id="4" name="Slide Number Placeholder 3"/>
          <p:cNvSpPr>
            <a:spLocks noGrp="1"/>
          </p:cNvSpPr>
          <p:nvPr>
            <p:ph type="sldNum" sz="quarter" idx="10"/>
          </p:nvPr>
        </p:nvSpPr>
        <p:spPr/>
        <p:txBody>
          <a:bodyPr/>
          <a:lstStyle/>
          <a:p>
            <a:fld id="{8693506C-A418-45DC-9BBF-6D1F86DF5CB3}" type="slidenum">
              <a:rPr lang="en-US" smtClean="0"/>
              <a:t>3</a:t>
            </a:fld>
            <a:endParaRPr lang="en-US"/>
          </a:p>
        </p:txBody>
      </p:sp>
    </p:spTree>
    <p:extLst>
      <p:ext uri="{BB962C8B-B14F-4D97-AF65-F5344CB8AC3E}">
        <p14:creationId xmlns:p14="http://schemas.microsoft.com/office/powerpoint/2010/main" val="94593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85D7F6-ACA0-4908-A073-B4FB355C0179}"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30310869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5D7F6-ACA0-4908-A073-B4FB355C0179}"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142614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5D7F6-ACA0-4908-A073-B4FB355C0179}"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339041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5D7F6-ACA0-4908-A073-B4FB355C0179}"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2237361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5D7F6-ACA0-4908-A073-B4FB355C0179}"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91077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85D7F6-ACA0-4908-A073-B4FB355C0179}"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60617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85D7F6-ACA0-4908-A073-B4FB355C0179}"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37476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85D7F6-ACA0-4908-A073-B4FB355C0179}"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211817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5D7F6-ACA0-4908-A073-B4FB355C0179}"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126905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5D7F6-ACA0-4908-A073-B4FB355C0179}"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27949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5D7F6-ACA0-4908-A073-B4FB355C0179}"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6A78-7138-46FD-A539-5D1CE1579E2B}" type="slidenum">
              <a:rPr lang="en-US" smtClean="0"/>
              <a:t>‹#›</a:t>
            </a:fld>
            <a:endParaRPr lang="en-US"/>
          </a:p>
        </p:txBody>
      </p:sp>
    </p:spTree>
    <p:extLst>
      <p:ext uri="{BB962C8B-B14F-4D97-AF65-F5344CB8AC3E}">
        <p14:creationId xmlns:p14="http://schemas.microsoft.com/office/powerpoint/2010/main" val="368448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5D7F6-ACA0-4908-A073-B4FB355C0179}" type="datetimeFigureOut">
              <a:rPr lang="en-US" smtClean="0"/>
              <a:t>5/21/2014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D6A78-7138-46FD-A539-5D1CE1579E2B}" type="slidenum">
              <a:rPr lang="en-US" smtClean="0"/>
              <a:t>‹#›</a:t>
            </a:fld>
            <a:endParaRPr lang="en-US"/>
          </a:p>
        </p:txBody>
      </p:sp>
    </p:spTree>
    <p:extLst>
      <p:ext uri="{BB962C8B-B14F-4D97-AF65-F5344CB8AC3E}">
        <p14:creationId xmlns:p14="http://schemas.microsoft.com/office/powerpoint/2010/main" val="1489808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2152650"/>
          </a:xfrm>
        </p:spPr>
        <p:txBody>
          <a:bodyPr>
            <a:normAutofit/>
          </a:bodyPr>
          <a:lstStyle/>
          <a:p>
            <a:r>
              <a:rPr lang="en-US" sz="7200" b="1" dirty="0" smtClean="0">
                <a:solidFill>
                  <a:srgbClr val="002060"/>
                </a:solidFill>
                <a:latin typeface="Freestyle Script" pitchFamily="66" charset="0"/>
              </a:rPr>
              <a:t>What the heck are you saying?</a:t>
            </a:r>
            <a:endParaRPr lang="en-US" sz="7200" b="1" dirty="0">
              <a:solidFill>
                <a:srgbClr val="002060"/>
              </a:solidFill>
              <a:latin typeface="Freestyle Script" pitchFamily="66" charset="0"/>
            </a:endParaRPr>
          </a:p>
        </p:txBody>
      </p:sp>
      <p:sp>
        <p:nvSpPr>
          <p:cNvPr id="3" name="Subtitle 2"/>
          <p:cNvSpPr>
            <a:spLocks noGrp="1"/>
          </p:cNvSpPr>
          <p:nvPr>
            <p:ph type="subTitle" idx="1"/>
          </p:nvPr>
        </p:nvSpPr>
        <p:spPr>
          <a:xfrm>
            <a:off x="1219200" y="2514600"/>
            <a:ext cx="6400800" cy="2362200"/>
          </a:xfrm>
        </p:spPr>
        <p:txBody>
          <a:bodyPr>
            <a:normAutofit/>
          </a:bodyPr>
          <a:lstStyle/>
          <a:p>
            <a:r>
              <a:rPr lang="en-US" sz="4800" b="1" dirty="0" smtClean="0">
                <a:solidFill>
                  <a:srgbClr val="002060"/>
                </a:solidFill>
              </a:rPr>
              <a:t>Welcome to :</a:t>
            </a:r>
          </a:p>
          <a:p>
            <a:r>
              <a:rPr lang="en-US" sz="4800" b="1" dirty="0" smtClean="0">
                <a:solidFill>
                  <a:srgbClr val="002060"/>
                </a:solidFill>
              </a:rPr>
              <a:t>The Language of Dogs</a:t>
            </a:r>
            <a:endParaRPr lang="en-US" sz="1200" b="1" dirty="0">
              <a:solidFill>
                <a:srgbClr val="002060"/>
              </a:solidFill>
            </a:endParaRPr>
          </a:p>
        </p:txBody>
      </p:sp>
    </p:spTree>
    <p:extLst>
      <p:ext uri="{BB962C8B-B14F-4D97-AF65-F5344CB8AC3E}">
        <p14:creationId xmlns:p14="http://schemas.microsoft.com/office/powerpoint/2010/main" val="2005352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7620000" cy="4832092"/>
          </a:xfrm>
          <a:prstGeom prst="rect">
            <a:avLst/>
          </a:prstGeom>
          <a:noFill/>
        </p:spPr>
        <p:txBody>
          <a:bodyPr wrap="square" rtlCol="0">
            <a:spAutoFit/>
          </a:bodyPr>
          <a:lstStyle/>
          <a:p>
            <a:r>
              <a:rPr lang="en-US" sz="5400" b="1" dirty="0" smtClean="0">
                <a:solidFill>
                  <a:schemeClr val="tx2"/>
                </a:solidFill>
                <a:latin typeface="Freestyle Script" panose="030804020302050B0404" pitchFamily="66" charset="0"/>
              </a:rPr>
              <a:t>:</a:t>
            </a:r>
            <a:r>
              <a:rPr lang="en-US" sz="5400" dirty="0">
                <a:solidFill>
                  <a:schemeClr val="tx2"/>
                </a:solidFill>
                <a:latin typeface="Freestyle Script" panose="030804020302050B0404" pitchFamily="66" charset="0"/>
              </a:rPr>
              <a:t>PLEASE </a:t>
            </a:r>
            <a:r>
              <a:rPr lang="en-US" sz="5400" dirty="0" smtClean="0">
                <a:solidFill>
                  <a:schemeClr val="tx2"/>
                </a:solidFill>
                <a:latin typeface="Freestyle Script" panose="030804020302050B0404" pitchFamily="66" charset="0"/>
              </a:rPr>
              <a:t>remember….GO </a:t>
            </a:r>
            <a:r>
              <a:rPr lang="en-US" sz="5400" u="sng" dirty="0" smtClean="0">
                <a:solidFill>
                  <a:schemeClr val="tx2"/>
                </a:solidFill>
                <a:latin typeface="Freestyle Script" panose="030804020302050B0404" pitchFamily="66" charset="0"/>
              </a:rPr>
              <a:t>ON-LINE</a:t>
            </a:r>
          </a:p>
          <a:p>
            <a:endParaRPr lang="en-US" sz="2000" b="1" dirty="0" smtClean="0">
              <a:solidFill>
                <a:schemeClr val="tx2"/>
              </a:solidFill>
              <a:latin typeface="Freestyle Script" panose="030804020302050B0404" pitchFamily="66" charset="0"/>
            </a:endParaRPr>
          </a:p>
          <a:p>
            <a:pPr marL="285750" indent="-285750">
              <a:buFont typeface="Wingdings" panose="05000000000000000000" pitchFamily="2" charset="2"/>
              <a:buChar char="Ø"/>
            </a:pPr>
            <a:r>
              <a:rPr lang="en-US" dirty="0" smtClean="0"/>
              <a:t> to sign-up for any &amp; all tasks here at the shelter (We look at this to know if our staff will have help or not</a:t>
            </a:r>
            <a:r>
              <a:rPr lang="en-US" u="sng" dirty="0" smtClean="0"/>
              <a:t>)</a:t>
            </a:r>
            <a:r>
              <a:rPr lang="en-US" dirty="0" smtClean="0"/>
              <a:t> </a:t>
            </a:r>
            <a:r>
              <a:rPr lang="en-US" u="sng" dirty="0" smtClean="0"/>
              <a:t>  </a:t>
            </a:r>
            <a:r>
              <a:rPr lang="en-US" b="1" u="sng" dirty="0" smtClean="0">
                <a:solidFill>
                  <a:srgbClr val="FF0000"/>
                </a:solidFill>
              </a:rPr>
              <a:t>Don’t just show up!!!!</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Don’t forget to </a:t>
            </a:r>
            <a:r>
              <a:rPr lang="en-US" b="1" dirty="0" smtClean="0">
                <a:solidFill>
                  <a:srgbClr val="FF0000"/>
                </a:solidFill>
              </a:rPr>
              <a:t>LOG </a:t>
            </a:r>
            <a:r>
              <a:rPr lang="en-US" dirty="0" smtClean="0"/>
              <a:t>all your hours.  Please be specific when logging your hours.  If you cleaned kennels for 2 hours and worked with the dogs for 2 hours PLEASE log in twice to show that, don’t log all that time in one area.</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If you need help doing any of these……PLEASE ASK FOR HELP!!!</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Most important…..</a:t>
            </a:r>
            <a:r>
              <a:rPr lang="en-US" sz="5400" b="1" dirty="0" smtClean="0">
                <a:solidFill>
                  <a:srgbClr val="7030A0"/>
                </a:solidFill>
                <a:latin typeface="Freestyle Script" panose="030804020302050B0404" pitchFamily="66" charset="0"/>
              </a:rPr>
              <a:t>THANK YOU!!!!</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68108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2060"/>
                </a:solidFill>
                <a:latin typeface="Freestyle Script" pitchFamily="66" charset="0"/>
              </a:rPr>
              <a:t>Introductions</a:t>
            </a:r>
            <a:endParaRPr lang="en-US" sz="6000" dirty="0"/>
          </a:p>
        </p:txBody>
      </p:sp>
      <p:sp>
        <p:nvSpPr>
          <p:cNvPr id="3" name="Content Placeholder 2"/>
          <p:cNvSpPr>
            <a:spLocks noGrp="1"/>
          </p:cNvSpPr>
          <p:nvPr>
            <p:ph idx="1"/>
          </p:nvPr>
        </p:nvSpPr>
        <p:spPr>
          <a:xfrm>
            <a:off x="457200" y="1600201"/>
            <a:ext cx="8229600" cy="3657599"/>
          </a:xfrm>
        </p:spPr>
        <p:txBody>
          <a:bodyPr>
            <a:normAutofit/>
          </a:bodyPr>
          <a:lstStyle/>
          <a:p>
            <a:r>
              <a:rPr lang="en-US" b="1" dirty="0" smtClean="0"/>
              <a:t>Pam Francis-Tuss: Trainer </a:t>
            </a:r>
            <a:r>
              <a:rPr lang="en-US" sz="2800" i="1" dirty="0" smtClean="0">
                <a:solidFill>
                  <a:srgbClr val="000099"/>
                </a:solidFill>
              </a:rPr>
              <a:t>(pamtuss@comcast.net</a:t>
            </a:r>
            <a:r>
              <a:rPr lang="en-US" sz="2800" i="1" dirty="0">
                <a:solidFill>
                  <a:srgbClr val="000099"/>
                </a:solidFill>
              </a:rPr>
              <a:t>)</a:t>
            </a:r>
          </a:p>
          <a:p>
            <a:r>
              <a:rPr lang="en-US" b="1" dirty="0" smtClean="0"/>
              <a:t>YOU:</a:t>
            </a:r>
            <a:r>
              <a:rPr lang="en-US" dirty="0" smtClean="0"/>
              <a:t> </a:t>
            </a:r>
          </a:p>
          <a:p>
            <a:pPr lvl="1"/>
            <a:r>
              <a:rPr lang="en-US" dirty="0" smtClean="0"/>
              <a:t>Name</a:t>
            </a:r>
          </a:p>
          <a:p>
            <a:pPr lvl="1"/>
            <a:r>
              <a:rPr lang="en-US" dirty="0" smtClean="0"/>
              <a:t>What brings you here today - goals</a:t>
            </a:r>
          </a:p>
          <a:p>
            <a:pPr lvl="1"/>
            <a:r>
              <a:rPr lang="en-US" dirty="0" smtClean="0"/>
              <a:t>Expectation(s)-Commitment</a:t>
            </a:r>
            <a:endParaRPr lang="en-US" dirty="0"/>
          </a:p>
        </p:txBody>
      </p:sp>
    </p:spTree>
    <p:extLst>
      <p:ext uri="{BB962C8B-B14F-4D97-AF65-F5344CB8AC3E}">
        <p14:creationId xmlns:p14="http://schemas.microsoft.com/office/powerpoint/2010/main" val="414144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2060"/>
                </a:solidFill>
                <a:latin typeface="Freestyle Script" pitchFamily="66" charset="0"/>
              </a:rPr>
              <a:t>In the end it’s about YOU . . .</a:t>
            </a:r>
            <a:endParaRPr lang="en-US" sz="6000" dirty="0"/>
          </a:p>
        </p:txBody>
      </p:sp>
      <p:sp>
        <p:nvSpPr>
          <p:cNvPr id="3" name="Content Placeholder 2"/>
          <p:cNvSpPr>
            <a:spLocks noGrp="1"/>
          </p:cNvSpPr>
          <p:nvPr>
            <p:ph idx="1"/>
          </p:nvPr>
        </p:nvSpPr>
        <p:spPr>
          <a:xfrm>
            <a:off x="3200400" y="1371600"/>
            <a:ext cx="5410200" cy="4648200"/>
          </a:xfrm>
        </p:spPr>
        <p:txBody>
          <a:bodyPr>
            <a:normAutofit fontScale="85000" lnSpcReduction="10000"/>
          </a:bodyPr>
          <a:lstStyle/>
          <a:p>
            <a:r>
              <a:rPr lang="en-US" b="1" dirty="0" smtClean="0"/>
              <a:t>The Dogs need US</a:t>
            </a:r>
            <a:endParaRPr lang="en-US" i="1" dirty="0" smtClean="0"/>
          </a:p>
          <a:p>
            <a:r>
              <a:rPr lang="en-US" b="1" dirty="0" smtClean="0"/>
              <a:t>It takes your commitment to make it happen </a:t>
            </a:r>
            <a:r>
              <a:rPr lang="en-US" b="1" i="1" dirty="0" smtClean="0"/>
              <a:t>(each dog trained once a day)</a:t>
            </a:r>
          </a:p>
          <a:p>
            <a:r>
              <a:rPr lang="en-US" b="1" dirty="0" smtClean="0"/>
              <a:t>Find what works for you but I implore you to stick with it:</a:t>
            </a:r>
          </a:p>
          <a:p>
            <a:pPr lvl="1"/>
            <a:r>
              <a:rPr lang="en-US" sz="3200" b="1" i="1" dirty="0" smtClean="0"/>
              <a:t>Train the dogs in any capacity</a:t>
            </a:r>
          </a:p>
          <a:p>
            <a:pPr lvl="1"/>
            <a:r>
              <a:rPr lang="en-US" sz="3200" b="1" i="1" dirty="0" smtClean="0"/>
              <a:t>Volunteer for </a:t>
            </a:r>
            <a:r>
              <a:rPr lang="en-US" sz="3200" b="1" i="1" dirty="0" err="1" smtClean="0"/>
              <a:t>offsites</a:t>
            </a:r>
            <a:r>
              <a:rPr lang="en-US" sz="3200" b="1" i="1" dirty="0" smtClean="0"/>
              <a:t> or playgroups</a:t>
            </a:r>
          </a:p>
          <a:p>
            <a:pPr lvl="1"/>
            <a:r>
              <a:rPr lang="en-US" sz="3200" b="1" i="1" dirty="0" smtClean="0"/>
              <a:t>Train and do Adoption Counseling</a:t>
            </a:r>
          </a:p>
          <a:p>
            <a:endParaRPr lang="en-US" sz="4000" i="1" dirty="0"/>
          </a:p>
          <a:p>
            <a:endParaRPr lang="en-US" sz="4000" i="1"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00" y="1689100"/>
            <a:ext cx="25146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8766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latin typeface="Brush Script MT" pitchFamily="66" charset="0"/>
              </a:rPr>
              <a:t>Goals For Our Dogs</a:t>
            </a:r>
            <a:endParaRPr lang="en-US" sz="6000" b="1" dirty="0">
              <a:solidFill>
                <a:srgbClr val="0070C0"/>
              </a:solidFill>
              <a:latin typeface="Brush Script MT" pitchFamily="66" charset="0"/>
            </a:endParaRPr>
          </a:p>
        </p:txBody>
      </p:sp>
      <p:sp>
        <p:nvSpPr>
          <p:cNvPr id="3" name="Content Placeholder 2"/>
          <p:cNvSpPr>
            <a:spLocks noGrp="1"/>
          </p:cNvSpPr>
          <p:nvPr>
            <p:ph idx="1"/>
          </p:nvPr>
        </p:nvSpPr>
        <p:spPr>
          <a:xfrm>
            <a:off x="457200" y="1295400"/>
            <a:ext cx="8229600" cy="3840164"/>
          </a:xfrm>
        </p:spPr>
        <p:txBody>
          <a:bodyPr>
            <a:normAutofit fontScale="92500" lnSpcReduction="20000"/>
          </a:bodyPr>
          <a:lstStyle/>
          <a:p>
            <a:endParaRPr lang="en-US" dirty="0" smtClean="0"/>
          </a:p>
          <a:p>
            <a:endParaRPr lang="en-US" dirty="0"/>
          </a:p>
          <a:p>
            <a:r>
              <a:rPr lang="en-US" dirty="0" smtClean="0"/>
              <a:t>Our </a:t>
            </a:r>
            <a:r>
              <a:rPr lang="en-US" dirty="0"/>
              <a:t>goals are to help every dog maintain her mental and physical well-being, and to get adopted quickly.  </a:t>
            </a:r>
            <a:endParaRPr lang="en-US" dirty="0" smtClean="0"/>
          </a:p>
          <a:p>
            <a:r>
              <a:rPr lang="en-US" dirty="0" smtClean="0"/>
              <a:t>Studies show that dogs that receive training in the shelter get adopted quicker</a:t>
            </a:r>
          </a:p>
          <a:p>
            <a:pPr marL="342900" lvl="1" indent="-342900">
              <a:buFont typeface="Arial" pitchFamily="34" charset="0"/>
              <a:buChar char="•"/>
            </a:pPr>
            <a:r>
              <a:rPr lang="en-US" dirty="0">
                <a:solidFill>
                  <a:srgbClr val="FF0000"/>
                </a:solidFill>
              </a:rPr>
              <a:t>Have a Team of volunteers for every day of the week working with our dogs!!!!</a:t>
            </a:r>
          </a:p>
          <a:p>
            <a:endParaRPr lang="en-US" dirty="0"/>
          </a:p>
        </p:txBody>
      </p:sp>
    </p:spTree>
    <p:extLst>
      <p:ext uri="{BB962C8B-B14F-4D97-AF65-F5344CB8AC3E}">
        <p14:creationId xmlns:p14="http://schemas.microsoft.com/office/powerpoint/2010/main" val="2160049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81000"/>
            <a:ext cx="5029200" cy="1200329"/>
          </a:xfrm>
          <a:prstGeom prst="rect">
            <a:avLst/>
          </a:prstGeom>
          <a:noFill/>
        </p:spPr>
        <p:txBody>
          <a:bodyPr wrap="square" rtlCol="0">
            <a:spAutoFit/>
          </a:bodyPr>
          <a:lstStyle/>
          <a:p>
            <a:pPr algn="r"/>
            <a:r>
              <a:rPr lang="en-US" sz="7200" dirty="0" smtClean="0">
                <a:solidFill>
                  <a:srgbClr val="000099"/>
                </a:solidFill>
                <a:latin typeface="Freestyle Script" panose="030804020302050B0404" pitchFamily="66" charset="0"/>
              </a:rPr>
              <a:t>What is Threshold?</a:t>
            </a:r>
            <a:endParaRPr lang="en-US" sz="7200" dirty="0">
              <a:solidFill>
                <a:srgbClr val="000099"/>
              </a:solidFill>
              <a:latin typeface="Freestyle Script" panose="030804020302050B0404" pitchFamily="66" charset="0"/>
            </a:endParaRPr>
          </a:p>
        </p:txBody>
      </p:sp>
      <p:sp>
        <p:nvSpPr>
          <p:cNvPr id="3" name="TextBox 2"/>
          <p:cNvSpPr txBox="1"/>
          <p:nvPr/>
        </p:nvSpPr>
        <p:spPr>
          <a:xfrm>
            <a:off x="304800" y="1581329"/>
            <a:ext cx="8534400" cy="4247317"/>
          </a:xfrm>
          <a:prstGeom prst="rect">
            <a:avLst/>
          </a:prstGeom>
          <a:noFill/>
        </p:spPr>
        <p:txBody>
          <a:bodyPr wrap="square" rtlCol="0">
            <a:spAutoFit/>
          </a:bodyPr>
          <a:lstStyle/>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Many if not all of our dogs are at or over their threshold here in the shelter.  It’s a scary place to a new dog. </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term “threshold” is often tossed around by dog behavior experts when they talk about working through a canine behavior issue.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What exactly is a threshold?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Consider the threshold of a front door. When you cross a threshold, you move from one space to another. A behavior threshold is a similar concept; it’s when your dog crosses from one emotional state to another. If you spend time with a dog who is concerned about other dogs, you have probably witnessed the moment when he or she moves from seemingly okay into out-of-control behavior. That is going over threshold</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Here are five things that everyone can benefit from knowing about thresholds</a:t>
            </a:r>
            <a:r>
              <a:rPr lang="en-US" dirty="0"/>
              <a:t>.</a:t>
            </a:r>
          </a:p>
        </p:txBody>
      </p:sp>
    </p:spTree>
    <p:extLst>
      <p:ext uri="{BB962C8B-B14F-4D97-AF65-F5344CB8AC3E}">
        <p14:creationId xmlns:p14="http://schemas.microsoft.com/office/powerpoint/2010/main" val="4117895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305800" cy="5909310"/>
          </a:xfrm>
          <a:prstGeom prst="rect">
            <a:avLst/>
          </a:prstGeom>
          <a:noFill/>
        </p:spPr>
        <p:txBody>
          <a:bodyPr wrap="square" rtlCol="0">
            <a:spAutoFit/>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It’s not always about barking and lunging.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When you are with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dog, you may notice when your dog stops taking treats, stops playing, or suddenly is calmer than usual. These may be a signal that your dog is approaching a threshold, or has even already moved from a comfortable emotional state into an uncomfortable state</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2. Over threshold is more than behaving badly</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When a dog is over threshold it generally means that the dog is behaving in a way that we don’t like. More importantly, it means the dog is in a state of distress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When a dog crosses an emotional threshold, certain physiological and psychological effects begin to take place. He may not be able to listen to you (or even hear you). In addition, when a dog is over threshold, you cannot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teach</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him to behave differently. </a:t>
            </a: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 dog will not be able to learn until he back under threshold</a:t>
            </a:r>
            <a:r>
              <a:rPr lang="en-US"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3. Thresholds change constantly!</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Unlike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threshold of your front door, an emotional or behavior threshold doesn’t stay in the same place; it can change from minute to minute and from one situation to the next</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a:p>
        </p:txBody>
      </p:sp>
      <p:sp>
        <p:nvSpPr>
          <p:cNvPr id="3" name="TextBox 2"/>
          <p:cNvSpPr txBox="1"/>
          <p:nvPr/>
        </p:nvSpPr>
        <p:spPr>
          <a:xfrm>
            <a:off x="1713411" y="130314"/>
            <a:ext cx="5410200" cy="923330"/>
          </a:xfrm>
          <a:prstGeom prst="rect">
            <a:avLst/>
          </a:prstGeom>
          <a:noFill/>
        </p:spPr>
        <p:txBody>
          <a:bodyPr wrap="square" rtlCol="0">
            <a:spAutoFit/>
          </a:bodyPr>
          <a:lstStyle/>
          <a:p>
            <a:pPr algn="ctr"/>
            <a:r>
              <a:rPr lang="en-US" sz="5400" dirty="0">
                <a:solidFill>
                  <a:srgbClr val="000099"/>
                </a:solidFill>
                <a:latin typeface="Freestyle Script" panose="030804020302050B0404" pitchFamily="66" charset="0"/>
              </a:rPr>
              <a:t>Thresholds</a:t>
            </a:r>
          </a:p>
        </p:txBody>
      </p:sp>
    </p:spTree>
    <p:extLst>
      <p:ext uri="{BB962C8B-B14F-4D97-AF65-F5344CB8AC3E}">
        <p14:creationId xmlns:p14="http://schemas.microsoft.com/office/powerpoint/2010/main" val="78782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7863" y="762000"/>
            <a:ext cx="8382000" cy="5909310"/>
          </a:xfrm>
          <a:prstGeom prst="rect">
            <a:avLst/>
          </a:prstGeom>
          <a:noFill/>
        </p:spPr>
        <p:txBody>
          <a:bodyPr wrap="square" rtlCol="0">
            <a:spAutoFit/>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4. You can help your dog stay under threshold.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To help your dog stay under threshold, you can learn what types of things might be triggers for your dog. Anything that creates stress, high arousal or overexcitement is a possible trigger. Identify both positive stressors (like rowdy play, chasing toys or hunting) and negative stressors (like scary dogs, strangers, or loud noises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If you notice your dog’s arousal increasing, take action; don’t wait for him to go over threshold. If your dog is getting close to threshold, you can</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Create distance between your dog and the trigger.</a:t>
            </a:r>
            <a:br>
              <a:rPr lang="en-US"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Do focus exercises to bring your dog into a thinking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state. Or calm touch.</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If necessary, leave the situation altogether</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5.</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If your dog goes over threshold, take action.</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Let’s face it: We cannot control everything that happens in our lives or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dog’s lives here at the shelter.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As much as we may try to help our dog stay under threshold, there may be times that he or she steps over and behaves badly. What can you do in that moment?</a:t>
            </a:r>
          </a:p>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Get your dog out of the situation immediately. This is not a time for training, learning, or fixing problems.</a:t>
            </a:r>
            <a:br>
              <a:rPr lang="en-US"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Take note of all of the factors that led to your dog going over threshold.</a:t>
            </a:r>
            <a:br>
              <a:rPr lang="en-US"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Make a plan for the next time you are in that situation, so that you can prevent it from happening again if at all possible</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p:cNvSpPr txBox="1"/>
          <p:nvPr/>
        </p:nvSpPr>
        <p:spPr>
          <a:xfrm>
            <a:off x="2688771" y="0"/>
            <a:ext cx="2971800" cy="923330"/>
          </a:xfrm>
          <a:prstGeom prst="rect">
            <a:avLst/>
          </a:prstGeom>
          <a:noFill/>
        </p:spPr>
        <p:txBody>
          <a:bodyPr wrap="square" rtlCol="0">
            <a:spAutoFit/>
          </a:bodyPr>
          <a:lstStyle/>
          <a:p>
            <a:pPr algn="ctr"/>
            <a:r>
              <a:rPr lang="en-US" sz="5400" dirty="0">
                <a:solidFill>
                  <a:srgbClr val="000099"/>
                </a:solidFill>
                <a:latin typeface="Freestyle Script" panose="030804020302050B0404" pitchFamily="66" charset="0"/>
              </a:rPr>
              <a:t>Thresholds</a:t>
            </a:r>
          </a:p>
        </p:txBody>
      </p:sp>
    </p:spTree>
    <p:extLst>
      <p:ext uri="{BB962C8B-B14F-4D97-AF65-F5344CB8AC3E}">
        <p14:creationId xmlns:p14="http://schemas.microsoft.com/office/powerpoint/2010/main" val="2356039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7571" y="1269041"/>
            <a:ext cx="7772400" cy="5632311"/>
          </a:xfrm>
          <a:prstGeom prst="rect">
            <a:avLst/>
          </a:prstGeom>
          <a:noFill/>
        </p:spPr>
        <p:txBody>
          <a:bodyPr wrap="square" rtlCol="0">
            <a:spAutoFit/>
          </a:bodyPr>
          <a:lstStyle/>
          <a:p>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Understanding the concept of thresholds can help in everyday learning situations for all of our dogs. Keeping a dog under threshold can promote an optimum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calm &amp; learning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state, which can make training happen faster and with less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stress which ultimately leads to a faster adoption.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For dogs with behavior challenges such as fear and reactivity, understanding the concept of thresholds and making an effort to keep the dog under threshold while you work through challenges can make a huge difference in progress and success.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Understanding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thresholds gives you an advantage when it comes to training and to helping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our dogs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be calm and confident.</a:t>
            </a:r>
          </a:p>
          <a:p>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354183" y="269553"/>
            <a:ext cx="60198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solidFill>
                  <a:srgbClr val="000099"/>
                </a:solidFill>
                <a:latin typeface="Freestyle Script" panose="030804020302050B0404" pitchFamily="66" charset="0"/>
              </a:rPr>
              <a:t>Thresholds</a:t>
            </a:r>
            <a:endParaRPr lang="en-US" sz="5400" dirty="0">
              <a:solidFill>
                <a:srgbClr val="000099"/>
              </a:solidFill>
              <a:latin typeface="Freestyle Script" panose="030804020302050B0404" pitchFamily="66" charset="0"/>
            </a:endParaRPr>
          </a:p>
        </p:txBody>
      </p:sp>
    </p:spTree>
    <p:extLst>
      <p:ext uri="{BB962C8B-B14F-4D97-AF65-F5344CB8AC3E}">
        <p14:creationId xmlns:p14="http://schemas.microsoft.com/office/powerpoint/2010/main" val="77212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52500" y="-959031"/>
            <a:ext cx="7239000" cy="9144000"/>
          </a:xfrm>
          <a:prstGeom prst="rect">
            <a:avLst/>
          </a:prstGeom>
        </p:spPr>
      </p:pic>
    </p:spTree>
    <p:extLst>
      <p:ext uri="{BB962C8B-B14F-4D97-AF65-F5344CB8AC3E}">
        <p14:creationId xmlns:p14="http://schemas.microsoft.com/office/powerpoint/2010/main" val="4064102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7220</TotalTime>
  <Words>608</Words>
  <Application>Microsoft Office PowerPoint</Application>
  <PresentationFormat>On-screen Show (4:3)</PresentationFormat>
  <Paragraphs>74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the heck are you saying?</vt:lpstr>
      <vt:lpstr>Introductions</vt:lpstr>
      <vt:lpstr>In the end it’s about YOU . . .</vt:lpstr>
      <vt:lpstr>Goals For Our Dogs</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cookmillsjps.net</dc:creator>
  <cp:lastModifiedBy>Janice Wagaman</cp:lastModifiedBy>
  <cp:revision>268</cp:revision>
  <cp:lastPrinted>2014-05-22T22:59:10Z</cp:lastPrinted>
  <dcterms:created xsi:type="dcterms:W3CDTF">2012-12-06T00:11:41Z</dcterms:created>
  <dcterms:modified xsi:type="dcterms:W3CDTF">2014-05-22T23:02:46Z</dcterms:modified>
</cp:coreProperties>
</file>